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ink/ink1.xml" ContentType="application/inkml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ink/ink2.xml" ContentType="application/inkml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ink/ink3.xml" ContentType="application/inkml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644" r:id="rId3"/>
    <p:sldId id="705" r:id="rId4"/>
    <p:sldId id="706" r:id="rId5"/>
    <p:sldId id="653" r:id="rId6"/>
    <p:sldId id="689" r:id="rId7"/>
    <p:sldId id="690" r:id="rId8"/>
    <p:sldId id="691" r:id="rId9"/>
    <p:sldId id="688" r:id="rId10"/>
    <p:sldId id="665" r:id="rId11"/>
    <p:sldId id="666" r:id="rId12"/>
    <p:sldId id="678" r:id="rId13"/>
    <p:sldId id="692" r:id="rId14"/>
    <p:sldId id="679" r:id="rId15"/>
    <p:sldId id="674" r:id="rId16"/>
    <p:sldId id="702" r:id="rId17"/>
    <p:sldId id="703" r:id="rId18"/>
    <p:sldId id="676" r:id="rId19"/>
    <p:sldId id="685" r:id="rId20"/>
    <p:sldId id="680" r:id="rId21"/>
    <p:sldId id="693" r:id="rId22"/>
    <p:sldId id="694" r:id="rId23"/>
    <p:sldId id="695" r:id="rId24"/>
    <p:sldId id="696" r:id="rId25"/>
    <p:sldId id="697" r:id="rId26"/>
    <p:sldId id="707" r:id="rId27"/>
    <p:sldId id="698" r:id="rId28"/>
    <p:sldId id="699" r:id="rId29"/>
    <p:sldId id="704" r:id="rId30"/>
    <p:sldId id="700" r:id="rId31"/>
    <p:sldId id="701" r:id="rId32"/>
    <p:sldId id="708" r:id="rId33"/>
    <p:sldId id="709" r:id="rId34"/>
    <p:sldId id="300" r:id="rId35"/>
    <p:sldId id="288" r:id="rId36"/>
  </p:sldIdLst>
  <p:sldSz cx="12192000" cy="6858000"/>
  <p:notesSz cx="6954838" cy="93091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B3D"/>
    <a:srgbClr val="DCD8D1"/>
    <a:srgbClr val="AC9E96"/>
    <a:srgbClr val="6A5145"/>
    <a:srgbClr val="FECF02"/>
    <a:srgbClr val="2A3243"/>
    <a:srgbClr val="0E3E6D"/>
    <a:srgbClr val="003366"/>
    <a:srgbClr val="E71C4F"/>
    <a:srgbClr val="019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97" autoAdjust="0"/>
    <p:restoredTop sz="94041" autoAdjust="0"/>
  </p:normalViewPr>
  <p:slideViewPr>
    <p:cSldViewPr>
      <p:cViewPr varScale="1">
        <p:scale>
          <a:sx n="87" d="100"/>
          <a:sy n="87" d="100"/>
        </p:scale>
        <p:origin x="208" y="7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187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A6CC40F-C4F2-4807-B320-0CA3496662C0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FE0BC4C-0680-46D0-8607-0E3A5E67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0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3T11:03:18.3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3T11:03:18.3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3T11:03:18.3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6154-8B08-4B77-96A5-39C5FE0E1CAF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4EBA-54D3-45F1-9A0A-BDEB83CA5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04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38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50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75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98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66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88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5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68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gospel-based encouragement starts with prayer.</a:t>
            </a:r>
          </a:p>
          <a:p>
            <a:r>
              <a:rPr lang="en-US" dirty="0"/>
              <a:t>This is different thankfulness – it is not thanking God for something he’s done for us, but rather something he’s done for others!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18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3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02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reasonable for me to have this confidence in God’s future work in your lives.  Why?  Because I hold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05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I hold you in my heart?  Because, regardless of my situation, you stand with me in the work of the gospel.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52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I hold you in my heart?  Because, regardless of my situation, you stand with me in the work of the gospel.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26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has put the love that Jesus has for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0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has put the love that Jesus has for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63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has put the love that Jesus has for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34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has put the love that Jesus has for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3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61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has put the love that Jesus has for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525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has put the love that Jesus has for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51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has put the love that Jesus has for you in my heart!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17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4EBA-54D3-45F1-9A0A-BDEB83CA51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852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8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55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1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53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91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002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19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23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399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40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15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737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18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395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8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2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107B-0E53-48C8-9B5E-37A239201CF1}" type="datetimeFigureOut">
              <a:rPr lang="en-US" smtClean="0"/>
              <a:t>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455F-AEB2-47BD-907B-40A7EB0A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99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7" Type="http://schemas.openxmlformats.org/officeDocument/2006/relationships/customXml" Target="../ink/ink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6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pexels.com/photo/landscape-photography-of-mountains-1118861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C9BF590-1172-A68F-891C-456578410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" y="0"/>
            <a:ext cx="1220189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228600" y="476071"/>
            <a:ext cx="6535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Philippians 1:3-8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777181" y="4679887"/>
            <a:ext cx="10711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Gospel-Centered Encouragement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62171B-255F-CB16-4FF8-6C3E4BF3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5731776"/>
            <a:ext cx="12268200" cy="112622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6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33400" y="124151"/>
            <a:ext cx="1112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thank my God in all my remembrance of you,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always in every prayer of mine for you all making my prayer with joy,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because of your partnership in the gospel from the first day until now.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I am sure of this, that he who began a good work in you will bring it to completion at the day of Jesus Christ.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                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Philippians 1:3-8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34BE02-E92A-A576-03B6-4483C8B59EB4}"/>
              </a:ext>
            </a:extLst>
          </p:cNvPr>
          <p:cNvSpPr/>
          <p:nvPr/>
        </p:nvSpPr>
        <p:spPr>
          <a:xfrm>
            <a:off x="5534526" y="3490293"/>
            <a:ext cx="6096000" cy="2209800"/>
          </a:xfrm>
          <a:prstGeom prst="roundRect">
            <a:avLst/>
          </a:prstGeom>
          <a:solidFill>
            <a:srgbClr val="2A324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This entire passage is one sentence in the Greek!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3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24AAA4-8764-0B41-C4F5-4191C1ED6E6C}"/>
              </a:ext>
            </a:extLst>
          </p:cNvPr>
          <p:cNvSpPr txBox="1"/>
          <p:nvPr/>
        </p:nvSpPr>
        <p:spPr>
          <a:xfrm>
            <a:off x="1409700" y="6458"/>
            <a:ext cx="937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1. Paul’s Thankfulness and Joy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7F963-3798-F624-EE06-E1BD15B5C95E}"/>
              </a:ext>
            </a:extLst>
          </p:cNvPr>
          <p:cNvSpPr txBox="1"/>
          <p:nvPr/>
        </p:nvSpPr>
        <p:spPr>
          <a:xfrm>
            <a:off x="609600" y="2158185"/>
            <a:ext cx="1143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thank my God in all my remembrance of you,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always in every prayer of mine for you all making my prayer with joy,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because of your partnership in the gospel from the first day until now. 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Philippians 1:3-5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667000"/>
            <a:ext cx="1143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I am sure of this, that he who began a good work in you will bring it to completion at the day of Jesus Christ. 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Philippians 1:6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4AAA4-8764-0B41-C4F5-4191C1ED6E6C}"/>
              </a:ext>
            </a:extLst>
          </p:cNvPr>
          <p:cNvSpPr txBox="1"/>
          <p:nvPr/>
        </p:nvSpPr>
        <p:spPr>
          <a:xfrm>
            <a:off x="1409700" y="6458"/>
            <a:ext cx="937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2. Paul’s Confidence in God’s 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901652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057400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Philippians 1:7-8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3. Paul’s “Defense” of His Joy &amp; Confidence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261759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E9A99C-6E03-5010-1C1E-81B2CFDBD2CF}"/>
                  </a:ext>
                </a:extLst>
              </p14:cNvPr>
              <p14:cNvContentPartPr/>
              <p14:nvPr/>
            </p14:nvContentPartPr>
            <p14:xfrm>
              <a:off x="11716292" y="173535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E9A99C-6E03-5010-1C1E-81B2CFDBD2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62652" y="1627719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26A1083-38CB-71E1-F2BC-38A2E93651FE}"/>
              </a:ext>
            </a:extLst>
          </p:cNvPr>
          <p:cNvSpPr txBox="1"/>
          <p:nvPr/>
        </p:nvSpPr>
        <p:spPr>
          <a:xfrm>
            <a:off x="533400" y="124151"/>
            <a:ext cx="1112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thank my God in all my remembrance of you,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always in every prayer of mine for you all making my prayer with joy,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because of your partnership in the gospel from the first day until now.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I am sure of this, that he who began a good work in you will bring it to completion at the day of Jesus Christ.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                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Philippians 1:3-8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845CB5-C8E9-AD58-553A-4EB868056373}"/>
              </a:ext>
            </a:extLst>
          </p:cNvPr>
          <p:cNvSpPr/>
          <p:nvPr/>
        </p:nvSpPr>
        <p:spPr>
          <a:xfrm>
            <a:off x="3733800" y="1219200"/>
            <a:ext cx="5867400" cy="6858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423698-5159-2133-F154-62A05C0BC053}"/>
              </a:ext>
            </a:extLst>
          </p:cNvPr>
          <p:cNvGrpSpPr/>
          <p:nvPr/>
        </p:nvGrpSpPr>
        <p:grpSpPr>
          <a:xfrm>
            <a:off x="533400" y="2022693"/>
            <a:ext cx="5867400" cy="2625507"/>
            <a:chOff x="533400" y="2022693"/>
            <a:chExt cx="5867400" cy="2625507"/>
          </a:xfrm>
          <a:effectLst>
            <a:glow rad="139700">
              <a:schemeClr val="tx1">
                <a:alpha val="80000"/>
              </a:schemeClr>
            </a:glo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087B680-5EA3-F57B-02F0-7D907E0AFAB0}"/>
                </a:ext>
              </a:extLst>
            </p:cNvPr>
            <p:cNvSpPr/>
            <p:nvPr/>
          </p:nvSpPr>
          <p:spPr>
            <a:xfrm>
              <a:off x="533400" y="3962400"/>
              <a:ext cx="5867400" cy="685800"/>
            </a:xfrm>
            <a:prstGeom prst="round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A33FC43-88BE-7AE9-607A-99CD942C4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2022693"/>
              <a:ext cx="772026" cy="1634907"/>
            </a:xfrm>
            <a:prstGeom prst="straightConnector1">
              <a:avLst/>
            </a:prstGeom>
            <a:ln w="635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920397-2BC1-172C-EC10-38750E127B15}"/>
              </a:ext>
            </a:extLst>
          </p:cNvPr>
          <p:cNvSpPr/>
          <p:nvPr/>
        </p:nvSpPr>
        <p:spPr>
          <a:xfrm>
            <a:off x="5410200" y="5769080"/>
            <a:ext cx="5638800" cy="929307"/>
          </a:xfrm>
          <a:prstGeom prst="roundRect">
            <a:avLst/>
          </a:prstGeom>
          <a:solidFill>
            <a:srgbClr val="2A324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Important Theme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3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E9A99C-6E03-5010-1C1E-81B2CFDBD2CF}"/>
                  </a:ext>
                </a:extLst>
              </p14:cNvPr>
              <p14:cNvContentPartPr/>
              <p14:nvPr/>
            </p14:nvContentPartPr>
            <p14:xfrm>
              <a:off x="11716292" y="173535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E9A99C-6E03-5010-1C1E-81B2CFDBD2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62292" y="1627359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26A1083-38CB-71E1-F2BC-38A2E93651FE}"/>
              </a:ext>
            </a:extLst>
          </p:cNvPr>
          <p:cNvSpPr txBox="1"/>
          <p:nvPr/>
        </p:nvSpPr>
        <p:spPr>
          <a:xfrm>
            <a:off x="533400" y="124151"/>
            <a:ext cx="1112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thank my God in all my remembrance of you,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always in every prayer of mine for you all making my prayer with joy,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because of your </a:t>
            </a:r>
            <a:r>
              <a:rPr lang="en-US" sz="36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partnership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the gospel from the first day until now.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I am sure of this, that he who began a good work in you will bring it to completion at the day of Jesus Christ.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                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Philippians 1:3-8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845CB5-C8E9-AD58-553A-4EB868056373}"/>
              </a:ext>
            </a:extLst>
          </p:cNvPr>
          <p:cNvSpPr/>
          <p:nvPr/>
        </p:nvSpPr>
        <p:spPr>
          <a:xfrm>
            <a:off x="3733800" y="1219200"/>
            <a:ext cx="5867400" cy="6858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423698-5159-2133-F154-62A05C0BC053}"/>
              </a:ext>
            </a:extLst>
          </p:cNvPr>
          <p:cNvGrpSpPr/>
          <p:nvPr/>
        </p:nvGrpSpPr>
        <p:grpSpPr>
          <a:xfrm>
            <a:off x="533400" y="2022693"/>
            <a:ext cx="5867400" cy="2625507"/>
            <a:chOff x="533400" y="2022693"/>
            <a:chExt cx="5867400" cy="2625507"/>
          </a:xfrm>
          <a:effectLst>
            <a:glow rad="139700">
              <a:schemeClr val="tx1">
                <a:alpha val="80000"/>
              </a:schemeClr>
            </a:glo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087B680-5EA3-F57B-02F0-7D907E0AFAB0}"/>
                </a:ext>
              </a:extLst>
            </p:cNvPr>
            <p:cNvSpPr/>
            <p:nvPr/>
          </p:nvSpPr>
          <p:spPr>
            <a:xfrm>
              <a:off x="533400" y="3962400"/>
              <a:ext cx="5867400" cy="685800"/>
            </a:xfrm>
            <a:prstGeom prst="round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A33FC43-88BE-7AE9-607A-99CD942C4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2022693"/>
              <a:ext cx="772026" cy="1634907"/>
            </a:xfrm>
            <a:prstGeom prst="straightConnector1">
              <a:avLst/>
            </a:prstGeom>
            <a:ln w="635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BD6A98-FD53-06DD-AB8B-AE60D91E375E}"/>
              </a:ext>
            </a:extLst>
          </p:cNvPr>
          <p:cNvSpPr/>
          <p:nvPr/>
        </p:nvSpPr>
        <p:spPr>
          <a:xfrm>
            <a:off x="4267200" y="289893"/>
            <a:ext cx="3152274" cy="929307"/>
          </a:xfrm>
          <a:prstGeom prst="roundRect">
            <a:avLst/>
          </a:prstGeom>
          <a:solidFill>
            <a:srgbClr val="2A324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koinonia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790336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1E9A99C-6E03-5010-1C1E-81B2CFDBD2CF}"/>
                  </a:ext>
                </a:extLst>
              </p14:cNvPr>
              <p14:cNvContentPartPr/>
              <p14:nvPr/>
            </p14:nvContentPartPr>
            <p14:xfrm>
              <a:off x="11716292" y="173535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1E9A99C-6E03-5010-1C1E-81B2CFDBD2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62292" y="1627359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26A1083-38CB-71E1-F2BC-38A2E93651FE}"/>
              </a:ext>
            </a:extLst>
          </p:cNvPr>
          <p:cNvSpPr txBox="1"/>
          <p:nvPr/>
        </p:nvSpPr>
        <p:spPr>
          <a:xfrm>
            <a:off x="533400" y="124151"/>
            <a:ext cx="11125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thank my God in all my remembrance of you,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always in every prayer of mine for you all making my prayer with joy,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because of your </a:t>
            </a:r>
            <a:r>
              <a:rPr lang="en-US" sz="36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partnership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the gospel from the first day until now.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I am sure of this, that he who began a good work in you will bring it to completion at the day of Jesus Christ.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for you are all </a:t>
            </a:r>
            <a:r>
              <a:rPr lang="en-US" sz="36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partakers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with me of grace, both in my imprisonment and in the defense and confirmation of the gospel. </a:t>
            </a:r>
            <a:r>
              <a:rPr lang="en-US" sz="36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                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Philippians 1:3-8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845CB5-C8E9-AD58-553A-4EB868056373}"/>
              </a:ext>
            </a:extLst>
          </p:cNvPr>
          <p:cNvSpPr/>
          <p:nvPr/>
        </p:nvSpPr>
        <p:spPr>
          <a:xfrm>
            <a:off x="3733800" y="1219200"/>
            <a:ext cx="5867400" cy="6858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423698-5159-2133-F154-62A05C0BC053}"/>
              </a:ext>
            </a:extLst>
          </p:cNvPr>
          <p:cNvGrpSpPr/>
          <p:nvPr/>
        </p:nvGrpSpPr>
        <p:grpSpPr>
          <a:xfrm>
            <a:off x="533400" y="2022693"/>
            <a:ext cx="5867400" cy="2625507"/>
            <a:chOff x="533400" y="2022693"/>
            <a:chExt cx="5867400" cy="2625507"/>
          </a:xfrm>
          <a:effectLst>
            <a:glow rad="139700">
              <a:schemeClr val="tx1">
                <a:alpha val="80000"/>
              </a:schemeClr>
            </a:glo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087B680-5EA3-F57B-02F0-7D907E0AFAB0}"/>
                </a:ext>
              </a:extLst>
            </p:cNvPr>
            <p:cNvSpPr/>
            <p:nvPr/>
          </p:nvSpPr>
          <p:spPr>
            <a:xfrm>
              <a:off x="533400" y="3962400"/>
              <a:ext cx="5867400" cy="685800"/>
            </a:xfrm>
            <a:prstGeom prst="round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A33FC43-88BE-7AE9-607A-99CD942C41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3800" y="2022693"/>
              <a:ext cx="772026" cy="1634907"/>
            </a:xfrm>
            <a:prstGeom prst="straightConnector1">
              <a:avLst/>
            </a:prstGeom>
            <a:ln w="635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BD6A98-FD53-06DD-AB8B-AE60D91E375E}"/>
              </a:ext>
            </a:extLst>
          </p:cNvPr>
          <p:cNvSpPr/>
          <p:nvPr/>
        </p:nvSpPr>
        <p:spPr>
          <a:xfrm>
            <a:off x="4267200" y="289893"/>
            <a:ext cx="3152274" cy="929307"/>
          </a:xfrm>
          <a:prstGeom prst="roundRect">
            <a:avLst/>
          </a:prstGeom>
          <a:solidFill>
            <a:srgbClr val="2A324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koinōnia</a:t>
            </a:r>
            <a:endParaRPr lang="en-US" sz="4400" b="1" i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78D34A-BB0F-32D4-5773-D89C0DB07554}"/>
              </a:ext>
            </a:extLst>
          </p:cNvPr>
          <p:cNvSpPr/>
          <p:nvPr/>
        </p:nvSpPr>
        <p:spPr>
          <a:xfrm>
            <a:off x="363105" y="4648200"/>
            <a:ext cx="3756708" cy="929307"/>
          </a:xfrm>
          <a:prstGeom prst="roundRect">
            <a:avLst/>
          </a:prstGeom>
          <a:solidFill>
            <a:srgbClr val="2A324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sugkoinōnos</a:t>
            </a:r>
            <a:endParaRPr lang="en-US" sz="4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088525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9E207-41D9-EB2C-4622-93D81E5AE36B}"/>
              </a:ext>
            </a:extLst>
          </p:cNvPr>
          <p:cNvSpPr txBox="1"/>
          <p:nvPr/>
        </p:nvSpPr>
        <p:spPr>
          <a:xfrm>
            <a:off x="3048000" y="121917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Partnership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the Gospel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85E3E1EB-B0A3-471F-1E28-B2C0BB6D4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66" y="1432322"/>
            <a:ext cx="4072267" cy="1505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13F645-6C2E-EF5F-5C6F-FD58D55D4E84}"/>
              </a:ext>
            </a:extLst>
          </p:cNvPr>
          <p:cNvSpPr txBox="1"/>
          <p:nvPr/>
        </p:nvSpPr>
        <p:spPr>
          <a:xfrm>
            <a:off x="1600199" y="3507412"/>
            <a:ext cx="8991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i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koinōnia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: participation, communion,</a:t>
            </a:r>
          </a:p>
          <a:p>
            <a:pPr algn="l"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fellowship, to share in</a:t>
            </a:r>
          </a:p>
          <a:p>
            <a:pPr algn="l"/>
            <a:r>
              <a:rPr lang="en-US" sz="4400" i="1" dirty="0" err="1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sugkoinōnos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: co-participant,</a:t>
            </a:r>
          </a:p>
          <a:p>
            <a:pPr algn="l"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companion with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53156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9E207-41D9-EB2C-4622-93D81E5AE36B}"/>
              </a:ext>
            </a:extLst>
          </p:cNvPr>
          <p:cNvSpPr txBox="1"/>
          <p:nvPr/>
        </p:nvSpPr>
        <p:spPr>
          <a:xfrm>
            <a:off x="533400" y="121917"/>
            <a:ext cx="1150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How did the Philippians Partner in the Gospel?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3F645-6C2E-EF5F-5C6F-FD58D55D4E84}"/>
              </a:ext>
            </a:extLst>
          </p:cNvPr>
          <p:cNvSpPr txBox="1"/>
          <p:nvPr/>
        </p:nvSpPr>
        <p:spPr>
          <a:xfrm>
            <a:off x="762000" y="1402780"/>
            <a:ext cx="10058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Hosting Paul’s team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Participating in “church” 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Supporting Paul financially many times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Supporting the believers in Jerusalem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Spreading the gospel in Philippi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Supporting Paul in prison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0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C401AC-9D01-38D3-9E02-42608CFE0F9F}"/>
              </a:ext>
            </a:extLst>
          </p:cNvPr>
          <p:cNvSpPr txBox="1"/>
          <p:nvPr/>
        </p:nvSpPr>
        <p:spPr>
          <a:xfrm>
            <a:off x="228600" y="1368638"/>
            <a:ext cx="11810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“It does not take much reading of Paul’s letters to recognize that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the gospel was the singular passion of his life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; that passion is the glue that in particular holds this letter together.  By ‘the gospel,’ especially in Philippians, Paul refers primarily neither to a body of teaching nor to a proclamation. 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Above all, the gospel has to do with Christ, both his person and his work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.”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Dr. Thomas Constable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B5A75-CAE4-6634-ACCB-241B99184085}"/>
              </a:ext>
            </a:extLst>
          </p:cNvPr>
          <p:cNvSpPr txBox="1"/>
          <p:nvPr/>
        </p:nvSpPr>
        <p:spPr>
          <a:xfrm>
            <a:off x="3048000" y="121917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Partnership in the </a:t>
            </a: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Gospel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AD4E5-DE01-17C2-3F32-8B4A953E67E1}"/>
              </a:ext>
            </a:extLst>
          </p:cNvPr>
          <p:cNvSpPr txBox="1"/>
          <p:nvPr/>
        </p:nvSpPr>
        <p:spPr>
          <a:xfrm>
            <a:off x="1524000" y="2057400"/>
            <a:ext cx="9144000" cy="3170099"/>
          </a:xfrm>
          <a:prstGeom prst="rect">
            <a:avLst/>
          </a:prstGeom>
          <a:solidFill>
            <a:srgbClr val="202B3D"/>
          </a:solidFill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631825"/>
            <a:endParaRPr lang="en-US" sz="4000" b="1" dirty="0">
              <a:solidFill>
                <a:schemeClr val="bg1"/>
              </a:solidFill>
              <a:effectLst>
                <a:glow rad="139700">
                  <a:schemeClr val="tx1">
                    <a:alpha val="80000"/>
                  </a:schemeClr>
                </a:glow>
              </a:effectLst>
            </a:endParaRPr>
          </a:p>
          <a:p>
            <a:pPr marL="631825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Let’s keep Paul’s passion for Jesus in </a:t>
            </a:r>
          </a:p>
          <a:p>
            <a:pPr marL="631825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mind as we go back through what </a:t>
            </a:r>
          </a:p>
          <a:p>
            <a:pPr marL="631825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he says!</a:t>
            </a:r>
          </a:p>
          <a:p>
            <a:pPr marL="631825"/>
            <a:endParaRPr lang="en-US" sz="4000" b="1" dirty="0">
              <a:solidFill>
                <a:schemeClr val="bg1"/>
              </a:solidFill>
              <a:effectLst>
                <a:glow rad="139700">
                  <a:schemeClr val="tx1">
                    <a:alpha val="80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9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526150" y="212662"/>
            <a:ext cx="11139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 Anyone who Needs Encouragement?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9712C5-3B59-DBE9-BA13-1AE26A56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943600" cy="4631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180E192-862B-65C7-5337-1F92A8D5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37" y="1151944"/>
            <a:ext cx="6943463" cy="4631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9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24AAA4-8764-0B41-C4F5-4191C1ED6E6C}"/>
              </a:ext>
            </a:extLst>
          </p:cNvPr>
          <p:cNvSpPr txBox="1"/>
          <p:nvPr/>
        </p:nvSpPr>
        <p:spPr>
          <a:xfrm>
            <a:off x="1409700" y="6458"/>
            <a:ext cx="937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1. Paul’s Thankfulness and Joy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7F963-3798-F624-EE06-E1BD15B5C95E}"/>
              </a:ext>
            </a:extLst>
          </p:cNvPr>
          <p:cNvSpPr txBox="1"/>
          <p:nvPr/>
        </p:nvSpPr>
        <p:spPr>
          <a:xfrm>
            <a:off x="609600" y="2158185"/>
            <a:ext cx="1143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thank my God in all my remembrance of you,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always in every prayer of mine for you all making my prayer with joy,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because of your partnership in the gospel from the first day until now. 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Philippians 1:3-5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4B082B-58C5-4932-0E5C-22FF2FA35784}"/>
              </a:ext>
            </a:extLst>
          </p:cNvPr>
          <p:cNvSpPr/>
          <p:nvPr/>
        </p:nvSpPr>
        <p:spPr>
          <a:xfrm>
            <a:off x="6705600" y="2209800"/>
            <a:ext cx="3352800" cy="6858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35E7D0CB-42A1-541A-9FC8-39B421EAE7B8}"/>
              </a:ext>
            </a:extLst>
          </p:cNvPr>
          <p:cNvSpPr/>
          <p:nvPr/>
        </p:nvSpPr>
        <p:spPr>
          <a:xfrm>
            <a:off x="1219200" y="2895600"/>
            <a:ext cx="335280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63500">
            <a:solidFill>
              <a:srgbClr val="FF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C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7EDE09-7BE6-ACA8-82E9-1A9DA7467D2E}"/>
              </a:ext>
            </a:extLst>
          </p:cNvPr>
          <p:cNvSpPr/>
          <p:nvPr/>
        </p:nvSpPr>
        <p:spPr>
          <a:xfrm>
            <a:off x="4572000" y="2895600"/>
            <a:ext cx="6210300" cy="6858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39700">
              <a:schemeClr val="tx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E54D5F29-70A0-8A77-85BD-BC54D00B8F5C}"/>
              </a:ext>
            </a:extLst>
          </p:cNvPr>
          <p:cNvSpPr/>
          <p:nvPr/>
        </p:nvSpPr>
        <p:spPr>
          <a:xfrm>
            <a:off x="3352800" y="4191000"/>
            <a:ext cx="358140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63500">
            <a:solidFill>
              <a:srgbClr val="FFFC00"/>
            </a:solidFill>
          </a:ln>
          <a:effectLst>
            <a:glow rad="139700">
              <a:schemeClr val="tx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C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FAF7C-0363-1428-7D16-E22EB632B129}"/>
              </a:ext>
            </a:extLst>
          </p:cNvPr>
          <p:cNvSpPr txBox="1"/>
          <p:nvPr/>
        </p:nvSpPr>
        <p:spPr>
          <a:xfrm>
            <a:off x="2933700" y="5486400"/>
            <a:ext cx="1638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Why?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6F019409-65DC-2CAD-5AE8-949945F5C194}"/>
              </a:ext>
            </a:extLst>
          </p:cNvPr>
          <p:cNvSpPr/>
          <p:nvPr/>
        </p:nvSpPr>
        <p:spPr>
          <a:xfrm>
            <a:off x="742950" y="4876800"/>
            <a:ext cx="573405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63500">
            <a:solidFill>
              <a:srgbClr val="FFFC00"/>
            </a:solidFill>
          </a:ln>
          <a:effectLst>
            <a:glow rad="139700">
              <a:schemeClr val="tx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C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355777-430F-3027-1537-7C9FD4563848}"/>
              </a:ext>
            </a:extLst>
          </p:cNvPr>
          <p:cNvSpPr/>
          <p:nvPr/>
        </p:nvSpPr>
        <p:spPr>
          <a:xfrm>
            <a:off x="1066800" y="2158185"/>
            <a:ext cx="1866900" cy="889815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5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6" grpId="0" animBg="1"/>
      <p:bldP spid="17" grpId="0"/>
      <p:bldP spid="18" grpId="0" animBg="1"/>
      <p:bldP spid="4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57BD95-152B-ED4C-2E8D-98325460A1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472" y="1041937"/>
            <a:ext cx="4748527" cy="5435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24AAA4-8764-0B41-C4F5-4191C1ED6E6C}"/>
              </a:ext>
            </a:extLst>
          </p:cNvPr>
          <p:cNvSpPr txBox="1"/>
          <p:nvPr/>
        </p:nvSpPr>
        <p:spPr>
          <a:xfrm>
            <a:off x="1409700" y="6458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1. Paul’s Thankfulness and Joy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F7F963-3798-F624-EE06-E1BD15B5C95E}"/>
              </a:ext>
            </a:extLst>
          </p:cNvPr>
          <p:cNvSpPr txBox="1"/>
          <p:nvPr/>
        </p:nvSpPr>
        <p:spPr>
          <a:xfrm>
            <a:off x="5321935" y="1295400"/>
            <a:ext cx="66655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Paul’s joy and thankfulness were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prompted by prayer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based on observing God’s specific work in the lives of the Philippians over the years!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1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394465" y="1752600"/>
            <a:ext cx="66535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I am sure of this, that he who began a good work in you will bring it to completion at the day of Jesus Christ.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706098-CFFC-6A77-7A35-DC149124A440}"/>
              </a:ext>
            </a:extLst>
          </p:cNvPr>
          <p:cNvSpPr/>
          <p:nvPr/>
        </p:nvSpPr>
        <p:spPr>
          <a:xfrm>
            <a:off x="6743700" y="1831269"/>
            <a:ext cx="4038600" cy="6858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139700">
              <a:schemeClr val="tx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CA03C-5CF8-B9C3-725D-EE8784A7CD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472" y="1041937"/>
            <a:ext cx="4748527" cy="5435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6E1520-CE41-3E46-F1F0-F02D9492666C}"/>
              </a:ext>
            </a:extLst>
          </p:cNvPr>
          <p:cNvSpPr txBox="1"/>
          <p:nvPr/>
        </p:nvSpPr>
        <p:spPr>
          <a:xfrm>
            <a:off x="381000" y="5257800"/>
            <a:ext cx="1160652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How could he be so confident?</a:t>
            </a:r>
          </a:p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Can we confidently say this to all Christians?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4AAA4-8764-0B41-C4F5-4191C1ED6E6C}"/>
              </a:ext>
            </a:extLst>
          </p:cNvPr>
          <p:cNvSpPr txBox="1"/>
          <p:nvPr/>
        </p:nvSpPr>
        <p:spPr>
          <a:xfrm>
            <a:off x="1409700" y="6458"/>
            <a:ext cx="9372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2. Paul’s Confidence in God’s 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859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057400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It is right for me to feel this way about you all, because I hold you in my heart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for you are all partakers with me of grace, both in my imprisonment and in the defense and confirmation of the gospel.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Philippians 1:7-8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3. Paul’s “Defense” of His Joy &amp; Confidence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510231"/>
      </p:ext>
    </p:extLst>
  </p:cSld>
  <p:clrMapOvr>
    <a:masterClrMapping/>
  </p:clrMapOvr>
  <p:transition spd="slow">
    <p:push dir="u"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057400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for you are all partakers with me of grace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both in my imprisonment and in the defense and confirmation of the gospel.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Philippians 1:7-8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3. Paul’s “Defense” of His Joy &amp; Confidence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235546"/>
      </p:ext>
    </p:extLst>
  </p:cSld>
  <p:clrMapOvr>
    <a:masterClrMapping/>
  </p:clrMapOvr>
  <p:transition spd="slow">
    <p:push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057400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for you are all partakers with me of grace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</a:t>
            </a:r>
            <a:r>
              <a:rPr lang="en-US" sz="4000" u="sng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both in my imprisonment and in the defense and confirmation of the gospel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Philippians 1:7-8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3. Paul’s “Defense” of His Joy &amp; Confidence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46BA3-4017-DDE7-88D0-2C875C1EDB96}"/>
              </a:ext>
            </a:extLst>
          </p:cNvPr>
          <p:cNvSpPr txBox="1"/>
          <p:nvPr/>
        </p:nvSpPr>
        <p:spPr>
          <a:xfrm>
            <a:off x="3429000" y="4638919"/>
            <a:ext cx="5715000" cy="1323439"/>
          </a:xfrm>
          <a:prstGeom prst="rect">
            <a:avLst/>
          </a:prstGeom>
          <a:solidFill>
            <a:srgbClr val="202B3D"/>
          </a:solidFill>
          <a:ln w="635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631825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</a:rPr>
              <a:t>Koinonia – over and over in all situations!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812870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057400"/>
            <a:ext cx="1143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40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I yearn for you all with the affection of Christ Jesus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.   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Philippians 1:7-8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3. Paul’s “Defense” of His Joy &amp; Confidence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766769"/>
      </p:ext>
    </p:extLst>
  </p:cSld>
  <p:clrMapOvr>
    <a:masterClrMapping/>
  </p:clrMapOvr>
  <p:transition spd="slow">
    <p:push/>
  </p:transition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669010" y="2057400"/>
            <a:ext cx="11430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So why is it “reasonable” for Paul to have such confidence in God’s future work in their lives?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He had seen their partnership with him in the gospel in all different situations in the past.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God had put the love of Jesus for the Philippians in Paul’s heart!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Three Main Sections:</a:t>
            </a:r>
          </a:p>
          <a:p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3. Paul’s “Defense” of His Joy &amp; Confidence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0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76200" y="1066800"/>
            <a:ext cx="1196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Paul was praying for the Philippians’ spiritual growth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Paul’s prayers were filled with joy and thankfulness</a:t>
            </a:r>
          </a:p>
          <a:p>
            <a:pPr algn="l"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Wingdings" panose="05000000000000000000" pitchFamily="2" charset="2"/>
              </a:rPr>
              <a:t> Because of God’s fingerprints in their lives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Wingdings" panose="05000000000000000000" pitchFamily="2" charset="2"/>
              </a:rPr>
              <a:t>Paul was confident of their future growth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Wingdings" panose="05000000000000000000" pitchFamily="2" charset="2"/>
              </a:rPr>
              <a:t>      Because of God’s fingerprints in their lives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Wingdings" panose="05000000000000000000" pitchFamily="2" charset="2"/>
              </a:rPr>
              <a:t>      Because of the supernatural love God had put in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sym typeface="Wingdings" panose="05000000000000000000" pitchFamily="2" charset="2"/>
              </a:rPr>
              <a:t>           Paul’s heart for the Philippians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Summary: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1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1447800"/>
            <a:ext cx="114300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This is the story of how Paul encouraged the Philippians.  The exact details may not apply in our relationships.</a:t>
            </a:r>
          </a:p>
          <a:p>
            <a:pPr algn="l">
              <a:spcAft>
                <a:spcPts val="18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But what truths can we apply?  What are the general principles of gospel-centered encouragement?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6458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This is essentially a </a:t>
            </a:r>
            <a:r>
              <a:rPr lang="en-US" sz="4400" u="sng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Story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9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, nature, valley, canyon&#10;&#10;Description automatically generated">
            <a:extLst>
              <a:ext uri="{FF2B5EF4-FFF2-40B4-BE49-F238E27FC236}">
                <a16:creationId xmlns:a16="http://schemas.microsoft.com/office/drawing/2014/main" id="{BFC0A0DB-007D-B442-4818-95EA02333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C6EBA3-EE04-499B-B324-AB8CD1E2786B}"/>
              </a:ext>
            </a:extLst>
          </p:cNvPr>
          <p:cNvSpPr txBox="1"/>
          <p:nvPr/>
        </p:nvSpPr>
        <p:spPr>
          <a:xfrm>
            <a:off x="2166880" y="1166842"/>
            <a:ext cx="78582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you identify someone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 needs encouragement?</a:t>
            </a:r>
          </a:p>
          <a:p>
            <a:pPr algn="ctr"/>
            <a:endParaRPr lang="en-US" sz="48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person is breathing!</a:t>
            </a:r>
          </a:p>
          <a:p>
            <a:pPr algn="ctr"/>
            <a:endParaRPr lang="en-US" sz="48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S. Truett Cathy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4042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228600" y="1285252"/>
            <a:ext cx="11811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It all starts with </a:t>
            </a:r>
            <a:r>
              <a:rPr lang="en-US" sz="40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loving Jesus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!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Pray for people’s </a:t>
            </a:r>
            <a:r>
              <a:rPr lang="en-US" sz="4000" u="sng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spiritual growth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Look for </a:t>
            </a:r>
            <a:r>
              <a:rPr lang="en-US" sz="4000" u="sng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God’s “fingerprints”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in their lives and </a:t>
            </a:r>
          </a:p>
          <a:p>
            <a:pPr marL="577850" algn="l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thank (praise!) God for that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Tell them the work we see God doing in their lives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As God gives us faith</a:t>
            </a: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, tell them what we believe God will continue to do in their lives (“he who began a good work in you…”)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762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Gospel-Centered Encouragement</a:t>
            </a:r>
            <a:endParaRPr lang="en-US" sz="4400" u="sng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3B5F1C51-3EE4-61C4-F042-DC0C9A347A61}"/>
              </a:ext>
            </a:extLst>
          </p:cNvPr>
          <p:cNvSpPr/>
          <p:nvPr/>
        </p:nvSpPr>
        <p:spPr>
          <a:xfrm flipV="1">
            <a:off x="9448800" y="1765251"/>
            <a:ext cx="2095500" cy="2266890"/>
          </a:xfrm>
          <a:prstGeom prst="curvedLeftArrow">
            <a:avLst>
              <a:gd name="adj1" fmla="val 25000"/>
              <a:gd name="adj2" fmla="val 50000"/>
              <a:gd name="adj3" fmla="val 3923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85829-4407-9FB4-6569-B0DDDC3C6734}"/>
              </a:ext>
            </a:extLst>
          </p:cNvPr>
          <p:cNvSpPr txBox="1"/>
          <p:nvPr/>
        </p:nvSpPr>
        <p:spPr>
          <a:xfrm>
            <a:off x="10515600" y="1667159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Joy!</a:t>
            </a:r>
            <a:endParaRPr lang="en-US" sz="4400" u="sng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369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2051879"/>
            <a:ext cx="11811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Ordinary human encouragement is between two people</a:t>
            </a:r>
          </a:p>
          <a:p>
            <a:pPr marL="571500" indent="-5715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Gospel-centered encouragement is first partnership with God as he works in people’s lives and then between two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76200"/>
            <a:ext cx="1082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How is Gospel-Centered Encouragement</a:t>
            </a:r>
          </a:p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Different from </a:t>
            </a:r>
            <a:r>
              <a:rPr lang="en-US" sz="440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Ordinary Encouragement</a:t>
            </a: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076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7F435D-AF9C-F88F-6275-63B7F5DCBA94}"/>
              </a:ext>
            </a:extLst>
          </p:cNvPr>
          <p:cNvSpPr txBox="1"/>
          <p:nvPr/>
        </p:nvSpPr>
        <p:spPr>
          <a:xfrm>
            <a:off x="685800" y="838200"/>
            <a:ext cx="1082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Who do you know who needs gospel-centered encouragement?</a:t>
            </a:r>
          </a:p>
          <a:p>
            <a:pPr>
              <a:spcAft>
                <a:spcPts val="1200"/>
              </a:spcAft>
            </a:pPr>
            <a:endParaRPr lang="en-US" sz="4400" dirty="0">
              <a:solidFill>
                <a:srgbClr val="FFFF00"/>
              </a:solidFill>
              <a:effectLst>
                <a:glow rad="139700">
                  <a:schemeClr val="tx1"/>
                </a:glow>
              </a:effectLst>
            </a:endParaRPr>
          </a:p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tx1"/>
                  </a:glow>
                </a:effectLst>
              </a:rPr>
              <a:t>Who do you know who encourages people in this way?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633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462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1414220" y="316424"/>
            <a:ext cx="9867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Overall Context:  Paul’s Prayer for them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3AA61-9B82-A6CA-012C-D0136E6A9215}"/>
              </a:ext>
            </a:extLst>
          </p:cNvPr>
          <p:cNvSpPr txBox="1"/>
          <p:nvPr/>
        </p:nvSpPr>
        <p:spPr>
          <a:xfrm>
            <a:off x="1695450" y="1501952"/>
            <a:ext cx="9372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3-8:  Paul’s thankfulness, joy, hope and love as he prayed for the Philippians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9-11:  What Paul prayed for the Philippians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11A5A-9957-3D25-A2B6-E5300A9732E2}"/>
              </a:ext>
            </a:extLst>
          </p:cNvPr>
          <p:cNvSpPr txBox="1"/>
          <p:nvPr/>
        </p:nvSpPr>
        <p:spPr>
          <a:xfrm>
            <a:off x="1447800" y="5772135"/>
            <a:ext cx="986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Have you ever received a note like that?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8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3AA61-9B82-A6CA-012C-D0136E6A9215}"/>
              </a:ext>
            </a:extLst>
          </p:cNvPr>
          <p:cNvSpPr txBox="1"/>
          <p:nvPr/>
        </p:nvSpPr>
        <p:spPr>
          <a:xfrm>
            <a:off x="1695450" y="1501952"/>
            <a:ext cx="93726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3-8:  Paul’s thankfulness, joy, hope and love as he prayed for the Philippians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9-11:  What Paul prayed for the Philippians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11A5A-9957-3D25-A2B6-E5300A9732E2}"/>
              </a:ext>
            </a:extLst>
          </p:cNvPr>
          <p:cNvSpPr txBox="1"/>
          <p:nvPr/>
        </p:nvSpPr>
        <p:spPr>
          <a:xfrm>
            <a:off x="1676077" y="57721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Why do you think Paul included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777E8-274C-97FB-4F98-F6BAEF847CA4}"/>
              </a:ext>
            </a:extLst>
          </p:cNvPr>
          <p:cNvSpPr txBox="1"/>
          <p:nvPr/>
        </p:nvSpPr>
        <p:spPr>
          <a:xfrm>
            <a:off x="1414220" y="316424"/>
            <a:ext cx="9867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Overall Context:  Paul’s Prayer for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2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3AA61-9B82-A6CA-012C-D0136E6A9215}"/>
              </a:ext>
            </a:extLst>
          </p:cNvPr>
          <p:cNvSpPr txBox="1"/>
          <p:nvPr/>
        </p:nvSpPr>
        <p:spPr>
          <a:xfrm>
            <a:off x="990600" y="1501952"/>
            <a:ext cx="10439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3-8:  Paul’s thankfulness, joy, hope and love as he prayed for the Philippians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9-11:  What Paul prayed for the Philippians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11A5A-9957-3D25-A2B6-E5300A9732E2}"/>
              </a:ext>
            </a:extLst>
          </p:cNvPr>
          <p:cNvSpPr txBox="1"/>
          <p:nvPr/>
        </p:nvSpPr>
        <p:spPr>
          <a:xfrm>
            <a:off x="1638300" y="470341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Paul, with his pastor’s heart, is writing to encourage them with truth!  But it is “gospel-centered encouragement”!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FBF18-2310-F19C-7ED2-AC8E5CFAAD99}"/>
              </a:ext>
            </a:extLst>
          </p:cNvPr>
          <p:cNvSpPr txBox="1"/>
          <p:nvPr/>
        </p:nvSpPr>
        <p:spPr>
          <a:xfrm>
            <a:off x="1414220" y="316424"/>
            <a:ext cx="9867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Overall Context:  Paul’s Prayer for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3AA61-9B82-A6CA-012C-D0136E6A9215}"/>
              </a:ext>
            </a:extLst>
          </p:cNvPr>
          <p:cNvSpPr txBox="1"/>
          <p:nvPr/>
        </p:nvSpPr>
        <p:spPr>
          <a:xfrm>
            <a:off x="990600" y="1501952"/>
            <a:ext cx="10439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3-8:  Paul’s thankfulness, joy, hope and love as he prayed for the Philippians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Verses 9-11:  What Paul prayed for the Philippians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D11A5A-9957-3D25-A2B6-E5300A9732E2}"/>
              </a:ext>
            </a:extLst>
          </p:cNvPr>
          <p:cNvSpPr txBox="1"/>
          <p:nvPr/>
        </p:nvSpPr>
        <p:spPr>
          <a:xfrm>
            <a:off x="1390650" y="5059549"/>
            <a:ext cx="9639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Let’s take a moment to each think about who we might want to encourage!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14E01-00EC-2BEB-A13D-D5B90CBBDCAD}"/>
              </a:ext>
            </a:extLst>
          </p:cNvPr>
          <p:cNvSpPr txBox="1"/>
          <p:nvPr/>
        </p:nvSpPr>
        <p:spPr>
          <a:xfrm>
            <a:off x="1414220" y="316424"/>
            <a:ext cx="9867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Overall Context:  Paul’s Prayer for them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5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21573CE-0B16-2779-56F9-070C0F1E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381000" y="674400"/>
            <a:ext cx="1143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3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 thank my God in all my remembrance of you,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4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always in every prayer of mine for you all making my prayer with joy,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5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because of your partnership in the gospel from the first day until now.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6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And I am sure of this, that he who began a good work in you will bring it to completion at the day of Jesus Christ. 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      Philippians 1:3-6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317220-8A83-1E1A-43A3-C80D145D6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07B990-61B4-4BE6-AEC4-DF9E623334A6}"/>
              </a:ext>
            </a:extLst>
          </p:cNvPr>
          <p:cNvSpPr txBox="1"/>
          <p:nvPr/>
        </p:nvSpPr>
        <p:spPr>
          <a:xfrm>
            <a:off x="533400" y="674400"/>
            <a:ext cx="11125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 b="1">
                <a:effectLst>
                  <a:glow rad="139700">
                    <a:schemeClr val="bg2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7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It is right for me to feel this way about you all, because I hold you in my heart, for you are all partakers with me of grace, both in my imprisonment and in the defense and confirmation of the gospel. </a:t>
            </a:r>
            <a:r>
              <a:rPr lang="en-US" sz="4400" baseline="300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8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For God is my witness, how I yearn for you all with the affection of Christ Jesus.                    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                                               Philippians 1:7-8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42271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19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112&quot;&gt;&lt;property id=&quot;20148&quot; value=&quot;5&quot;/&gt;&lt;property id=&quot;20300&quot; value=&quot;Slide 3&quot;/&gt;&lt;property id=&quot;20307&quot; value=&quot;259&quot;/&gt;&lt;/object&gt;&lt;object type=&quot;3&quot; unique_id=&quot;10164&quot;&gt;&lt;property id=&quot;20148&quot; value=&quot;5&quot;/&gt;&lt;property id=&quot;20300&quot; value=&quot;Slide 4&quot;/&gt;&lt;property id=&quot;20307&quot; value=&quot;260&quot;/&gt;&lt;/object&gt;&lt;object type=&quot;3&quot; unique_id=&quot;10195&quot;&gt;&lt;property id=&quot;20148&quot; value=&quot;5&quot;/&gt;&lt;property id=&quot;20300&quot; value=&quot;Slide 5&quot;/&gt;&lt;property id=&quot;20307&quot; value=&quot;261&quot;/&gt;&lt;/object&gt;&lt;object type=&quot;3&quot; unique_id=&quot;18570&quot;&gt;&lt;property id=&quot;20148&quot; value=&quot;5&quot;/&gt;&lt;property id=&quot;20300&quot; value=&quot;Slide 6&quot;/&gt;&lt;property id=&quot;20307&quot; value=&quot;262&quot;/&gt;&lt;/object&gt;&lt;object type=&quot;3&quot; unique_id=&quot;18611&quot;&gt;&lt;property id=&quot;20148&quot; value=&quot;5&quot;/&gt;&lt;property id=&quot;20300&quot; value=&quot;Slide 7&quot;/&gt;&lt;property id=&quot;20307&quot; value=&quot;263&quot;/&gt;&lt;/object&gt;&lt;object type=&quot;3&quot; unique_id=&quot;19112&quot;&gt;&lt;property id=&quot;20148&quot; value=&quot;5&quot;/&gt;&lt;property id=&quot;20300&quot; value=&quot;Slide 16&quot;/&gt;&lt;property id=&quot;20307&quot; value=&quot;270&quot;/&gt;&lt;/object&gt;&lt;object type=&quot;3&quot; unique_id=&quot;19281&quot;&gt;&lt;property id=&quot;20148&quot; value=&quot;5&quot;/&gt;&lt;property id=&quot;20300&quot; value=&quot;Slide 1&quot;/&gt;&lt;property id=&quot;20307&quot; value=&quot;272&quot;/&gt;&lt;/object&gt;&lt;object type=&quot;3&quot; unique_id=&quot;19534&quot;&gt;&lt;property id=&quot;20148&quot; value=&quot;5&quot;/&gt;&lt;property id=&quot;20300&quot; value=&quot;Slide 9&quot;/&gt;&lt;property id=&quot;20307&quot; value=&quot;273&quot;/&gt;&lt;/object&gt;&lt;object type=&quot;3&quot; unique_id=&quot;19535&quot;&gt;&lt;property id=&quot;20148&quot; value=&quot;5&quot;/&gt;&lt;property id=&quot;20300&quot; value=&quot;Slide 10&quot;/&gt;&lt;property id=&quot;20307&quot; value=&quot;274&quot;/&gt;&lt;/object&gt;&lt;object type=&quot;3&quot; unique_id=&quot;19784&quot;&gt;&lt;property id=&quot;20148&quot; value=&quot;5&quot;/&gt;&lt;property id=&quot;20300&quot; value=&quot;Slide 11&quot;/&gt;&lt;property id=&quot;20307&quot; value=&quot;275&quot;/&gt;&lt;/object&gt;&lt;object type=&quot;3&quot; unique_id=&quot;19842&quot;&gt;&lt;property id=&quot;20148&quot; value=&quot;5&quot;/&gt;&lt;property id=&quot;20300&quot; value=&quot;Slide 12&quot;/&gt;&lt;property id=&quot;20307&quot; value=&quot;276&quot;/&gt;&lt;/object&gt;&lt;object type=&quot;3&quot; unique_id=&quot;19903&quot;&gt;&lt;property id=&quot;20148&quot; value=&quot;5&quot;/&gt;&lt;property id=&quot;20300&quot; value=&quot;Slide 13&quot;/&gt;&lt;property id=&quot;20307&quot; value=&quot;277&quot;/&gt;&lt;/object&gt;&lt;object type=&quot;3&quot; unique_id=&quot;19963&quot;&gt;&lt;property id=&quot;20148&quot; value=&quot;5&quot;/&gt;&lt;property id=&quot;20300&quot; value=&quot;Slide 15&quot;/&gt;&lt;property id=&quot;20307&quot; value=&quot;278&quot;/&gt;&lt;/object&gt;&lt;object type=&quot;3&quot; unique_id=&quot;20308&quot;&gt;&lt;property id=&quot;20148&quot; value=&quot;5&quot;/&gt;&lt;property id=&quot;20300&quot; value=&quot;Slide 14&quot;/&gt;&lt;property id=&quot;20307&quot; value=&quot;279&quot;/&gt;&lt;/object&gt;&lt;object type=&quot;3&quot; unique_id=&quot;22002&quot;&gt;&lt;property id=&quot;20148&quot; value=&quot;5&quot;/&gt;&lt;property id=&quot;20300&quot; value=&quot;Slide 8&quot;/&gt;&lt;property id=&quot;20307&quot; value=&quot;299&quot;/&gt;&lt;/object&gt;&lt;/object&gt;&lt;/object&gt;&lt;/database&gt;"/>
  <p:tag name="SECTOMILLISECCONVERTED" val="1"/>
  <p:tag name="ISPRING_PROJECT_VERSION" val="9.3"/>
  <p:tag name="ISPRING_PROJECT_FOLDER_UPDATED" val="1"/>
  <p:tag name="ISPRING_FIRST_PUBLISH" val="1"/>
  <p:tag name="ISPRING_LMS_API_VERSION" val="SCORM 2004 (4th edition)"/>
  <p:tag name="ISPRING_ULTRA_SCORM_COURSE_ID" val="D6EC45B8-1E44-46E1-9754-98E648B6D3F3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UUID" val="{3DF0B31B-4FE5-4840-9F54-9662CD816234}"/>
  <p:tag name="ISPRING_RESOURCE_FOLDER" val="C:\Users\dlbri\OneDrive\Documents\DanHome\AIC Pastoring\Messages\Philippians\Chapter 1\Philippians 1_3-8 Gospel-Centered Encouragement\"/>
  <p:tag name="ISPRING_PRESENTATION_PATH" val="C:\Users\dlbri\OneDrive\Documents\DanHome\AIC Pastoring\Messages\Philippians\Chapter 1\Philippians 1_3-8 Gospel-Centered Encouragement.pptx"/>
  <p:tag name="ISPRING_SCREEN_RECS_UPDATED" val="C:\Users\dlbri\OneDrive\Documents\DanHome\AIC Pastoring\Messages\Philippians\Chapter 1\Philippians 1_3-8 Gospel-Centered Encouragement\"/>
  <p:tag name="FLASHSPRING_ZOOM_TAG" val="52"/>
  <p:tag name="ISPRING_PRESENTATION_INFO_2" val="&lt;?xml version=&quot;1.0&quot; encoding=&quot;UTF-8&quot; standalone=&quot;no&quot; ?&gt;&#10;&lt;presentation2&gt;&#10;&#10;  &lt;slides&gt;&#10;    &lt;slide id=&quot;{D92442F6-E10E-4A6A-8DB3-5A67B1FC3C0C}&quot; pptId=&quot;644&quot;/&gt;&#10;    &lt;slide id=&quot;{0A329D4B-3830-4FBD-93A7-1014667B8C72}&quot; pptId=&quot;705&quot;/&gt;&#10;    &lt;slide id=&quot;{14FEDB29-3DDF-4C99-9998-1B2FD431F009}&quot; pptId=&quot;706&quot;/&gt;&#10;    &lt;slide id=&quot;{710360DE-2CE7-493F-88FF-6EA62EDA1446}&quot; pptId=&quot;653&quot;/&gt;&#10;    &lt;slide id=&quot;{5300BFA9-6E2B-4648-A277-1881722F36B8}&quot; pptId=&quot;689&quot;/&gt;&#10;    &lt;slide id=&quot;{CD759D5A-B6FA-4A82-A34E-3170E929D8EA}&quot; pptId=&quot;690&quot;/&gt;&#10;    &lt;slide id=&quot;{0792DB37-56A4-4BCD-95D1-BE0816E3B62F}&quot; pptId=&quot;691&quot;/&gt;&#10;    &lt;slide id=&quot;{7978DBA3-AF34-4194-8303-7EBABC085B26}&quot; pptId=&quot;688&quot;/&gt;&#10;    &lt;slide id=&quot;{B39160DA-346A-4459-AD13-0A38F8066144}&quot; pptId=&quot;665&quot;/&gt;&#10;    &lt;slide id=&quot;{93942A60-D525-4CA4-8751-6A93BB883CB6}&quot; pptId=&quot;666&quot;/&gt;&#10;    &lt;slide id=&quot;{A0BD7698-7C02-4AB2-83FA-37810A205C95}&quot; pptId=&quot;678&quot;/&gt;&#10;    &lt;slide id=&quot;{8BF9117A-F297-4124-9ADD-9AB19089E81D}&quot; pptId=&quot;692&quot;/&gt;&#10;    &lt;slide id=&quot;{5D1C8D24-0296-41BB-937A-F2F67986A78C}&quot; pptId=&quot;679&quot;/&gt;&#10;    &lt;slide id=&quot;{AF9342C7-5499-4457-BF6A-6662046875A0}&quot; pptId=&quot;674&quot;/&gt;&#10;    &lt;slide id=&quot;{D62F276B-5F2A-4C80-BC6F-85913EDBB40E}&quot; pptId=&quot;702&quot;/&gt;&#10;    &lt;slide id=&quot;{F69384AF-5E29-401A-83CF-E1398F7A37DB}&quot; pptId=&quot;703&quot;/&gt;&#10;    &lt;slide id=&quot;{78C06AB3-ADF3-4234-B1FB-F85768CB2F02}&quot; pptId=&quot;676&quot;/&gt;&#10;    &lt;slide id=&quot;{C1FF4B8B-8E7A-4482-A5AF-24927120A8DC}&quot; pptId=&quot;685&quot;/&gt;&#10;    &lt;slide id=&quot;{57294512-D94F-4FAC-B91A-170AF63E2E29}&quot; pptId=&quot;680&quot;/&gt;&#10;    &lt;slide id=&quot;{681E2187-56B7-43E0-A7AF-3F6ECBDF475A}&quot; pptId=&quot;693&quot;/&gt;&#10;    &lt;slide id=&quot;{247812F0-0220-4EF0-A1C9-383DD89BC3B9}&quot; pptId=&quot;694&quot;/&gt;&#10;    &lt;slide id=&quot;{9FC7586B-FF61-4035-B604-1B772D170A06}&quot; pptId=&quot;695&quot;/&gt;&#10;    &lt;slide id=&quot;{9769A4C1-3994-473A-AF25-21439B788F79}&quot; pptId=&quot;696&quot;/&gt;&#10;    &lt;slide id=&quot;{F57E9180-136C-4DDA-8171-CED7C1284EA7}&quot; pptId=&quot;697&quot;/&gt;&#10;    &lt;slide id=&quot;{42E955AC-5178-49EF-8360-00B02BCD729B}&quot; pptId=&quot;707&quot;/&gt;&#10;    &lt;slide id=&quot;{82656CFD-7FFB-452B-9466-94A70A51E86B}&quot; pptId=&quot;698&quot;/&gt;&#10;    &lt;slide id=&quot;{12FA2B72-7A2D-4F35-9AB9-2952759C82B1}&quot; pptId=&quot;699&quot;/&gt;&#10;    &lt;slide id=&quot;{1D8F8F8C-C793-47E1-BB21-6BAB106C5A51}&quot; pptId=&quot;704&quot;/&gt;&#10;    &lt;slide id=&quot;{2047302B-452E-47C2-BB55-8B552D299DE5}&quot; pptId=&quot;700&quot;/&gt;&#10;    &lt;slide id=&quot;{52D4B204-B3EA-4B0C-926F-E0C16902728F}&quot; pptId=&quot;701&quot;/&gt;&#10;    &lt;slide id=&quot;{E2510700-F5F5-4910-B0C7-3C32CC13FD77}&quot; pptId=&quot;708&quot;/&gt;&#10;    &lt;slide id=&quot;{87DEF25C-7CED-44D5-B449-4DB991053973}&quot; pptId=&quot;709&quot;/&gt;&#10;    &lt;slide id=&quot;{0CA69AC3-CF25-4E21-947B-33B8727A197D}&quot; pptId=&quot;300&quot;/&gt;&#10;  &lt;/slides&gt;&#10;&#10;  &lt;narration&gt;&#10;    &lt;audioTracks&gt;&#10;      &lt;audioTrack muted=&quot;false&quot; name=&quot;Philippians 1_3-8 Edited Recording&quot; resource=&quot;cbd00ef3&quot; slideId=&quot;{D92442F6-E10E-4A6A-8DB3-5A67B1FC3C0C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ULTRA_SCORM_COURCE_TITLE" val="Philippians 1_3-8 Gospel-Centered Encouragement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\/\bP{52F60523-431F-4090-BD6D-7A152C603D33}&quot;,&quot;C:\\Users\\dlbri\\OneDrive\\Documents\\DanHome\\AIC Pastoring\\Messages\\Philippians\\Chapter 1\\AV&quot;]]"/>
  <p:tag name="ISPRING_SCORM_RATE_QUIZZES" val="0"/>
  <p:tag name="ISPRING_PRESENTATION_TITLE" val="Philippians 1_3-8 Gospel-Centered Encouragemen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B39160DA-346A-4459-AD13-0A38F8066144}"/>
  <p:tag name="GENSWF_ADVANCE_TIME" val="21.3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93942A60-D525-4CA4-8751-6A93BB883CB6}"/>
  <p:tag name="GENSWF_ADVANCE_TIME" val="32.162"/>
  <p:tag name="TIMING" val="|8.4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A0BD7698-7C02-4AB2-83FA-37810A205C95}"/>
  <p:tag name="GENSWF_ADVANCE_TIME" val="14.5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BF9117A-F297-4124-9ADD-9AB19089E81D}"/>
  <p:tag name="GENSWF_ADVANCE_TIME" val="10.8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5D1C8D24-0296-41BB-937A-F2F67986A78C}"/>
  <p:tag name="GENSWF_ADVANCE_TIME" val="24.3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AF9342C7-5499-4457-BF6A-6662046875A0}"/>
  <p:tag name="GENSWF_ADVANCE_TIME" val="24.568"/>
  <p:tag name="TIMING" val="|11.6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D62F276B-5F2A-4C80-BC6F-85913EDBB40E}"/>
  <p:tag name="GENSWF_ADVANCE_TIME" val="32.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F69384AF-5E29-401A-83CF-E1398F7A37DB}"/>
  <p:tag name="GENSWF_ADVANCE_TIME" val="13.8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78C06AB3-ADF3-4234-B1FB-F85768CB2F02}"/>
  <p:tag name="GENSWF_ADVANCE_TIME" val="32.8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C1FF4B8B-8E7A-4482-A5AF-24927120A8DC}"/>
  <p:tag name="GENSWF_ADVANCE_TIME" val="92.571"/>
  <p:tag name="TIMING" val="|9.821|17.815|15.584|9.519|8.517|9.2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D92442F6-E10E-4A6A-8DB3-5A67B1FC3C0C}"/>
  <p:tag name="GENSWF_ADVANCE_TIME" val="61.4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57294512-D94F-4FAC-B91A-170AF63E2E29}"/>
  <p:tag name="GENSWF_ADVANCE_TIME" val="113.786"/>
  <p:tag name="TIMING" val="|36.882|61.2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681E2187-56B7-43E0-A7AF-3F6ECBDF475A}"/>
  <p:tag name="GENSWF_ADVANCE_TIME" val="197.541"/>
  <p:tag name="TIMING" val="|7.48|33.536|9.808|35.086|7.002|32.2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247812F0-0220-4EF0-A1C9-383DD89BC3B9}"/>
  <p:tag name="GENSWF_ADVANCE_TIME" val="9.652"/>
  <p:tag name="TIMING" val="|2.0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9FC7586B-FF61-4035-B604-1B772D170A06}"/>
  <p:tag name="GENSWF_ADVANCE_TIME" val="80.879"/>
  <p:tag name="TIMING" val="|35.692|8.175|9.6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9769A4C1-3994-473A-AF25-21439B788F79}"/>
  <p:tag name="GENSWF_ADVANCE_TIME" val="44.2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F57E9180-136C-4DDA-8171-CED7C1284EA7}"/>
  <p:tag name="GENSWF_ADVANCE_TIME" val="14.4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42E955AC-5178-49EF-8360-00B02BCD729B}"/>
  <p:tag name="GENSWF_ADVANCE_TIME" val="75.5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2656CFD-7FFB-452B-9466-94A70A51E86B}"/>
  <p:tag name="GENSWF_ADVANCE_TIME" val="42.7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12FA2B72-7A2D-4F35-9AB9-2952759C82B1}"/>
  <p:tag name="GENSWF_ADVANCE_TIME" val="44.380"/>
  <p:tag name="TIMING" val="|5.49|17.0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1D8F8F8C-C793-47E1-BB21-6BAB106C5A51}"/>
  <p:tag name="GENSWF_ADVANCE_TIME" val="76.586"/>
  <p:tag name="TIMING" val="|3.13|21.776|2.85|24.941|3.945|6.0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0A329D4B-3830-4FBD-93A7-1014667B8C72}"/>
  <p:tag name="GENSWF_ADVANCE_TIME" val="23.7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2047302B-452E-47C2-BB55-8B552D299DE5}"/>
  <p:tag name="GENSWF_ADVANCE_TIME" val="54.786"/>
  <p:tag name="TIMING" val="|31.558|10.8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52D4B204-B3EA-4B0C-926F-E0C16902728F}"/>
  <p:tag name="GENSWF_ADVANCE_TIME" val="196.308"/>
  <p:tag name="TIMING" val="|3.28|33.456|26.298|15.842|28.264|35.76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E2510700-F5F5-4910-B0C7-3C32CC13FD77}"/>
  <p:tag name="GENSWF_ADVANCE_TIME" val="70.456"/>
  <p:tag name="TIMING" val="|4.633|21.4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87DEF25C-7CED-44D5-B449-4DB991053973}"/>
  <p:tag name="GENSWF_ADVANCE_TIME" val="166.909"/>
  <p:tag name="TIMING" val="|33.4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E255A92B-083D-4A10-B53E-BAEA6FF4426A}:300"/>
  <p:tag name="ISPRING_SLIDE_ID_2" val="{0CA69AC3-CF25-4E21-947B-33B8727A197D}"/>
  <p:tag name="GENSWF_ADVANCE_TIME" val="41.9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14FEDB29-3DDF-4C99-9998-1B2FD431F009}"/>
  <p:tag name="GENSWF_ADVANCE_TIME" val="35.999"/>
  <p:tag name="TIMING" val="|8.3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710360DE-2CE7-493F-88FF-6EA62EDA1446}"/>
  <p:tag name="GENSWF_ADVANCE_TIME" val="66.620"/>
  <p:tag name="TIMING" val="|6.925|11.436|20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5300BFA9-6E2B-4648-A277-1881722F36B8}"/>
  <p:tag name="GENSWF_ADVANCE_TIME" val="28.4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CD759D5A-B6FA-4A82-A34E-3170E929D8EA}"/>
  <p:tag name="GENSWF_ADVANCE_TIME" val="11.5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0792DB37-56A4-4BCD-95D1-BE0816E3B62F}"/>
  <p:tag name="GENSWF_ADVANCE_TIME" val="33.45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70862834-3B71-434E-A081-BE5D36B643B7}:644"/>
  <p:tag name="ISPRING_SLIDE_ID_2" val="{7978DBA3-AF34-4194-8303-7EBABC085B26}"/>
  <p:tag name="GENSWF_ADVANCE_TIME" val="24.4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13378</TotalTime>
  <Words>2383</Words>
  <Application>Microsoft Macintosh PowerPoint</Application>
  <PresentationFormat>Widescreen</PresentationFormat>
  <Paragraphs>186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NT Preaching link at BibleStudyDownloads.org</vt:lpstr>
    </vt:vector>
  </TitlesOfParts>
  <Company>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1_3-8 Gospel-Centered Encouragement</dc:title>
  <dc:creator>David Martin</dc:creator>
  <cp:lastModifiedBy>Rick Griffith</cp:lastModifiedBy>
  <cp:revision>323</cp:revision>
  <cp:lastPrinted>2016-09-27T19:32:35Z</cp:lastPrinted>
  <dcterms:created xsi:type="dcterms:W3CDTF">2011-09-26T16:22:56Z</dcterms:created>
  <dcterms:modified xsi:type="dcterms:W3CDTF">2023-02-06T14:50:07Z</dcterms:modified>
</cp:coreProperties>
</file>